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60" r:id="rId4"/>
    <p:sldId id="259"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3CC25-2672-4855-AA0F-4B461CF21A20}" v="258" dt="2024-01-20T08:42:58.793"/>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5BD37-4657-4013-B61D-0DFDE49D3EF4}" type="datetimeFigureOut">
              <a:rPr lang="el-GR" smtClean="0"/>
              <a:t>20/1/2024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3973E-7634-4AA2-8364-13D36D510235}" type="slidenum">
              <a:rPr lang="el-GR" smtClean="0"/>
              <a:t>‹#›</a:t>
            </a:fld>
            <a:endParaRPr lang="el-GR"/>
          </a:p>
        </p:txBody>
      </p:sp>
    </p:spTree>
    <p:extLst>
      <p:ext uri="{BB962C8B-B14F-4D97-AF65-F5344CB8AC3E}">
        <p14:creationId xmlns:p14="http://schemas.microsoft.com/office/powerpoint/2010/main" val="196800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DFC3973E-7634-4AA2-8364-13D36D510235}" type="slidenum">
              <a:rPr lang="el-GR" smtClean="0"/>
              <a:t>1</a:t>
            </a:fld>
            <a:endParaRPr lang="el-GR"/>
          </a:p>
        </p:txBody>
      </p:sp>
    </p:spTree>
    <p:extLst>
      <p:ext uri="{BB962C8B-B14F-4D97-AF65-F5344CB8AC3E}">
        <p14:creationId xmlns:p14="http://schemas.microsoft.com/office/powerpoint/2010/main" val="378598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Ο ψηφιακός οδηγός εμφανίζεται χαρούμενος, δείχνοντας θετική κατάσταση. Συγκεκριμένα, δεν απαιτείται η χρήση </a:t>
            </a:r>
            <a:r>
              <a:rPr lang="el-GR" sz="1200" b="0"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air</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l-GR" sz="1200" b="0"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purifier</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ενώ παρέχεται καλή ευκαιρία για άθληση και εξωτερικές δραστηριότητες. Δεν χρειάζεται η χρήση μάσκας προστασίας, και συνιστάται ο αερισμός του χώρου. Επιπλέον, υπάρχει σήμανση καταλληλόλητας για ευπαθείς ομάδες. Οι δείκτες ποιότητας αέρα, παρουσιάζονται ως εξής: CO: 264, NH3: 0, NO: 0, NO2: 2, PM10: 48, O3: 1, PM2.5: 1, SO2: 1, με βάση τα οποία καθορίζεται η συνολική κατάσταση του αέρα.</a:t>
            </a:r>
            <a:endParaRPr lang="el-GR" sz="1200" b="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2.</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Ο ψηφιακός οδηγός εμφανίζεται επιφυλακτικός, υποδεικνύοντας την ανάγκη προσοχής. Συγκεκριμένα, συνιστάται η χρήση </a:t>
            </a:r>
            <a:r>
              <a:rPr lang="el-GR" sz="1200" b="0"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air</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l-GR" sz="1200" b="0"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purifier</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ενώ προτείνονται αθλητικές και εξωτερικές δραστηριότητες. Επιπλέον, είναι σημαντική η χρήση μάσκας προστασίας, ενώ προτείνεται η αποφυγή αερισμού του χώρου και εξωτερικών δραστηριοτήτων για ευπαθείς ομάδες, όπως παιδιά, εγκυμονούσες, και ηλικιωμένοι. Οι δείκτες ποιότητας αέρα, παρουσιάζονται ως εξής: CO: 384, NH3: 2, NO: 0, NO2: 3, PM10: 133, O3: 56, PM2.5: 46, SO2: 6 με βάση τα οποία καθορίζεται η συνολική κατάσταση του αέρα.</a:t>
            </a:r>
            <a:endParaRPr lang="el-GR" sz="1200">
              <a:latin typeface="Calibri" panose="020F0502020204030204" pitchFamily="34" charset="0"/>
              <a:ea typeface="Calibri" panose="020F0502020204030204" pitchFamily="34" charset="0"/>
              <a:cs typeface="Calibri" panose="020F0502020204030204" pitchFamily="34" charset="0"/>
            </a:endParaRPr>
          </a:p>
          <a:p>
            <a:endParaRPr lang="en-US"/>
          </a:p>
          <a:p>
            <a:r>
              <a:rPr lang="en-US"/>
              <a:t>3.</a:t>
            </a:r>
            <a:r>
              <a:rPr lang="el-GR" sz="1200">
                <a:latin typeface="Calibri" panose="020F0502020204030204" pitchFamily="34" charset="0"/>
                <a:ea typeface="Calibri" panose="020F0502020204030204" pitchFamily="34" charset="0"/>
                <a:cs typeface="Calibri" panose="020F0502020204030204" pitchFamily="34" charset="0"/>
              </a:rPr>
              <a:t> Ο ψηφιακός οδηγός εμφανίζεται θλιμμένος, αντικατοπτρίζοντας τη δυσμενή κατάσταση. Σύμφωνα με τις προτάσεις του, συνίσταται η χρήση συσκευής καθαρισμού του αέρα, καθώς και η χρήση μάσκας προστασίας. Παράλληλα, προτείνονται αθλητικές και εξωτερικές δραστηριότητες, αλλά συστήνεται αποφυγή του αερισμού του χώρου και των εξωτερικών δραστηριοτήτων, ειδικά για ευπαθείς ομάδες όπως παιδιά, εγκυμονούσες και ηλικιωμένους. Καταγράφονται οι εξής τιμές δεικτών ποιότητας αέρα: CO: 254, NH3: 0, NO: 0, NO2: 5, PM10: 64, O3: 1, PM2.5: 0, SO2: 1 </a:t>
            </a: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με βάση τα οποία καθορίζεται η συνολική κατάσταση του αέρα.</a:t>
            </a:r>
            <a:endParaRPr lang="el-GR"/>
          </a:p>
        </p:txBody>
      </p:sp>
      <p:sp>
        <p:nvSpPr>
          <p:cNvPr id="4" name="Θέση αριθμού διαφάνειας 3"/>
          <p:cNvSpPr>
            <a:spLocks noGrp="1"/>
          </p:cNvSpPr>
          <p:nvPr>
            <p:ph type="sldNum" sz="quarter" idx="5"/>
          </p:nvPr>
        </p:nvSpPr>
        <p:spPr/>
        <p:txBody>
          <a:bodyPr/>
          <a:lstStyle/>
          <a:p>
            <a:fld id="{DFC3973E-7634-4AA2-8364-13D36D510235}" type="slidenum">
              <a:rPr lang="el-GR" smtClean="0"/>
              <a:t>3</a:t>
            </a:fld>
            <a:endParaRPr lang="el-GR"/>
          </a:p>
        </p:txBody>
      </p:sp>
    </p:spTree>
    <p:extLst>
      <p:ext uri="{BB962C8B-B14F-4D97-AF65-F5344CB8AC3E}">
        <p14:creationId xmlns:p14="http://schemas.microsoft.com/office/powerpoint/2010/main" val="268052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Ο ψηφιακός οδηγός εμφανίζεται με μάσκα προστασίας, αντικατοπτρίζοντας την ανάγκη για προστατευτικά μέτρα. Σύμφωνα με τις προτάσεις του, επιβάλλεται η χρήση συσκευής καθαρισμού του αέρα, ενώ δεν προτείνονται αθλητικές και εξωτερικές δραστηριότητες. Επιπλέον, συστήνεται η χρήση μάσκας προστασίας και η αποφυγή αερισμού του χώρου και των εξωτερικών δραστηριοτήτων, ιδιαίτερα για ευπαθείς ομάδες όπως παιδιά, εγκυμονούσες και ηλικιωμένους. Οι τιμές των δεικτών ποιότητας αέρα παρατίθενται ως εξής: CO: 1509, NH3: 4, NO: 0, NO2: 32, PM10: 40, O3: 64, PM2.5: 59, SO2: 37. Η ανάλυση των δεικτών παρέχει πλήρη εικόνα της σημερινής κατάστασης της ποιότητας του αέρα.</a:t>
            </a:r>
            <a:endParaRPr lang="en-US"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Ο ψηφιακός οδηγός εμφανίζεται με μάσκα αυξημένης προστασίας, καθώς η κατάσταση απαιτεί έντονα προστατευτικά μέτρα. Οι προτάσεις του όμοιες με την προηγούμενη περίπτωση περιλαμβάνουν τη χρήση συσκευής καθαρισμού του αέρα, την απαγόρευση αθλητικών και εξωτερικών δραστηριοτήτων, τη χρήση μάσκας αυξημένης προστασίας, καθώς και την αποφυγή αερισμού του χώρου και των εξωτερικών δραστηριοτήτων, ιδιαίτερα για ευπαθείς ομάδες. Οι τιμές των δεικτών ποιότητας αέρα δίνονται ως εξής: CO: 741, NH3: 4, NO: 0, NO2: 4, PM10: 176, O3: 200, PM2.5: 189, SO2: 21. Η ανάλυση των δεικτών παρέχει ολοκληρωμένη εικόνα της σημερινής κατάστασης της ποιότητας του αέρα.</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l-GR" sz="12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endParaRPr lang="el-GR"/>
          </a:p>
        </p:txBody>
      </p:sp>
      <p:sp>
        <p:nvSpPr>
          <p:cNvPr id="4" name="Θέση αριθμού διαφάνειας 3"/>
          <p:cNvSpPr>
            <a:spLocks noGrp="1"/>
          </p:cNvSpPr>
          <p:nvPr>
            <p:ph type="sldNum" sz="quarter" idx="5"/>
          </p:nvPr>
        </p:nvSpPr>
        <p:spPr/>
        <p:txBody>
          <a:bodyPr/>
          <a:lstStyle/>
          <a:p>
            <a:fld id="{DFC3973E-7634-4AA2-8364-13D36D510235}" type="slidenum">
              <a:rPr lang="el-GR" smtClean="0"/>
              <a:t>4</a:t>
            </a:fld>
            <a:endParaRPr lang="el-GR"/>
          </a:p>
        </p:txBody>
      </p:sp>
    </p:spTree>
    <p:extLst>
      <p:ext uri="{BB962C8B-B14F-4D97-AF65-F5344CB8AC3E}">
        <p14:creationId xmlns:p14="http://schemas.microsoft.com/office/powerpoint/2010/main" val="4215885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kern="100">
                <a:effectLst/>
                <a:latin typeface="Aptos" panose="020B0004020202020204" pitchFamily="34" charset="0"/>
                <a:ea typeface="Aptos" panose="020B0004020202020204" pitchFamily="34" charset="0"/>
                <a:cs typeface="Times New Roman" panose="02020603050405020304" pitchFamily="18" charset="0"/>
              </a:rPr>
              <a:t>ορίσαμε τις παρακάτω εργασίες όπου ζητήθηκαν να διεκπεραιωθούν από τους χρήστες. Τους ζητήθηκε να τις πραγματοποιήσουν 3 φορές ο καθένας.</a:t>
            </a:r>
          </a:p>
          <a:p>
            <a:pPr marL="342900" lvl="0" indent="-342900" algn="just">
              <a:lnSpc>
                <a:spcPct val="107000"/>
              </a:lnSpc>
              <a:buFont typeface="+mj-lt"/>
              <a:buAutoNum type="arabicPeriod"/>
            </a:pPr>
            <a:r>
              <a:rPr lang="el-GR" sz="1800" kern="100">
                <a:effectLst/>
                <a:latin typeface="Aptos" panose="020B0004020202020204" pitchFamily="34" charset="0"/>
                <a:ea typeface="Aptos" panose="020B0004020202020204" pitchFamily="34" charset="0"/>
                <a:cs typeface="Times New Roman" panose="02020603050405020304" pitchFamily="18" charset="0"/>
              </a:rPr>
              <a:t>Οι χρήστες να εισέλθουν στην εφαρμογή να εισάγουν τη περιοχή τους και να διαβάσουν τις συμβουλές που τους δίνεται από το σύστημα</a:t>
            </a:r>
          </a:p>
          <a:p>
            <a:pPr marL="342900" lvl="0" indent="-342900" algn="just">
              <a:lnSpc>
                <a:spcPct val="107000"/>
              </a:lnSpc>
              <a:buFont typeface="+mj-lt"/>
              <a:buAutoNum type="arabicPeriod"/>
            </a:pPr>
            <a:r>
              <a:rPr lang="el-GR" sz="1800" kern="100">
                <a:effectLst/>
                <a:latin typeface="Aptos" panose="020B0004020202020204" pitchFamily="34" charset="0"/>
                <a:ea typeface="Aptos" panose="020B0004020202020204" pitchFamily="34" charset="0"/>
                <a:cs typeface="Times New Roman" panose="02020603050405020304" pitchFamily="18" charset="0"/>
              </a:rPr>
              <a:t>Να εισέλθουν στο διάγραμμα με τους δείκτες των τιμών</a:t>
            </a:r>
          </a:p>
          <a:p>
            <a:pPr marL="342900" lvl="0" indent="-342900" algn="just">
              <a:lnSpc>
                <a:spcPct val="107000"/>
              </a:lnSpc>
              <a:spcAft>
                <a:spcPts val="800"/>
              </a:spcAft>
              <a:buFont typeface="+mj-lt"/>
              <a:buAutoNum type="arabicPeriod"/>
            </a:pPr>
            <a:r>
              <a:rPr lang="el-GR" sz="1800" kern="100">
                <a:effectLst/>
                <a:latin typeface="Aptos" panose="020B0004020202020204" pitchFamily="34" charset="0"/>
                <a:ea typeface="Aptos" panose="020B0004020202020204" pitchFamily="34" charset="0"/>
                <a:cs typeface="Times New Roman" panose="02020603050405020304" pitchFamily="18" charset="0"/>
              </a:rPr>
              <a:t>Να προχωρήσουν σε διαμοιρασμό του αποτελέσματος προς άλλους χρήστες. </a:t>
            </a:r>
          </a:p>
          <a:p>
            <a:pPr algn="just">
              <a:lnSpc>
                <a:spcPct val="107000"/>
              </a:lnSpc>
              <a:spcAft>
                <a:spcPts val="800"/>
              </a:spcAft>
            </a:pPr>
            <a:r>
              <a:rPr lang="el-GR" sz="1800" kern="100">
                <a:effectLst/>
                <a:latin typeface="Aptos" panose="020B0004020202020204" pitchFamily="34" charset="0"/>
                <a:ea typeface="Aptos" panose="020B0004020202020204" pitchFamily="34" charset="0"/>
                <a:cs typeface="Times New Roman" panose="02020603050405020304" pitchFamily="18" charset="0"/>
              </a:rPr>
              <a:t>Για να μπορέσουμε να αξιολογήσουμε την αποτελεσματικότητα της εφαρμογής προχωράμε στη μέτρηση των ενεργειών για τις παραπάνω εργασίες που ορίσαμε</a:t>
            </a:r>
          </a:p>
          <a:p>
            <a:pPr algn="just">
              <a:lnSpc>
                <a:spcPct val="107000"/>
              </a:lnSpc>
              <a:spcAft>
                <a:spcPts val="800"/>
              </a:spcAft>
            </a:pPr>
            <a:r>
              <a:rPr lang="el-GR" sz="1800" kern="100">
                <a:effectLst/>
                <a:latin typeface="Aptos" panose="020B0004020202020204" pitchFamily="34" charset="0"/>
                <a:ea typeface="Aptos" panose="020B0004020202020204" pitchFamily="34" charset="0"/>
                <a:cs typeface="Times New Roman" panose="02020603050405020304" pitchFamily="18" charset="0"/>
              </a:rPr>
              <a:t>Για τη μέτρηση της αποδοτικότητας αντίστοιχα μετρήσαμε τα δευτερόλεπτα που χρειάστηκαν οι χρήστες για να ολοκληρώσουν τις εργασίες που ορίσαμε. </a:t>
            </a:r>
          </a:p>
          <a:p>
            <a:endParaRPr lang="el-GR"/>
          </a:p>
        </p:txBody>
      </p:sp>
      <p:sp>
        <p:nvSpPr>
          <p:cNvPr id="4" name="Θέση αριθμού διαφάνειας 3"/>
          <p:cNvSpPr>
            <a:spLocks noGrp="1"/>
          </p:cNvSpPr>
          <p:nvPr>
            <p:ph type="sldNum" sz="quarter" idx="5"/>
          </p:nvPr>
        </p:nvSpPr>
        <p:spPr/>
        <p:txBody>
          <a:bodyPr/>
          <a:lstStyle/>
          <a:p>
            <a:fld id="{DFC3973E-7634-4AA2-8364-13D36D510235}" type="slidenum">
              <a:rPr lang="el-GR" smtClean="0"/>
              <a:t>5</a:t>
            </a:fld>
            <a:endParaRPr lang="el-GR"/>
          </a:p>
        </p:txBody>
      </p:sp>
    </p:spTree>
    <p:extLst>
      <p:ext uri="{BB962C8B-B14F-4D97-AF65-F5344CB8AC3E}">
        <p14:creationId xmlns:p14="http://schemas.microsoft.com/office/powerpoint/2010/main" val="182078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8C0BB7-602A-FD93-7037-76C707EBB78C}"/>
              </a:ext>
            </a:extLst>
          </p:cNvPr>
          <p:cNvSpPr>
            <a:spLocks noGrp="1"/>
          </p:cNvSpPr>
          <p:nvPr>
            <p:ph type="ctrTitle"/>
          </p:nvPr>
        </p:nvSpPr>
        <p:spPr>
          <a:xfrm>
            <a:off x="1464501" y="347472"/>
            <a:ext cx="8915399" cy="1915309"/>
          </a:xfrm>
        </p:spPr>
        <p:txBody>
          <a:bodyPr>
            <a:normAutofit/>
          </a:bodyPr>
          <a:lstStyle/>
          <a:p>
            <a:r>
              <a:rPr lang="el-GR" sz="4500"/>
              <a:t>Παρουσίαση Προόδου</a:t>
            </a:r>
            <a:br>
              <a:rPr lang="el-GR" sz="4500"/>
            </a:br>
            <a:r>
              <a:rPr lang="el-GR" sz="2200"/>
              <a:t>- Λειτουργική Εφαρμογή</a:t>
            </a:r>
            <a:br>
              <a:rPr lang="el-GR" sz="2200"/>
            </a:br>
            <a:r>
              <a:rPr lang="el-GR" sz="2200"/>
              <a:t>- Μέθοδος Αξιολόγησης</a:t>
            </a:r>
            <a:br>
              <a:rPr lang="el-GR" sz="2200"/>
            </a:br>
            <a:r>
              <a:rPr lang="el-GR" sz="2200"/>
              <a:t>- Αρχικά Αποτελέσματα</a:t>
            </a:r>
          </a:p>
        </p:txBody>
      </p:sp>
      <p:sp>
        <p:nvSpPr>
          <p:cNvPr id="3" name="Υπότιτλος 2">
            <a:extLst>
              <a:ext uri="{FF2B5EF4-FFF2-40B4-BE49-F238E27FC236}">
                <a16:creationId xmlns:a16="http://schemas.microsoft.com/office/drawing/2014/main" id="{C25621D2-2E2D-FD0D-4759-43FF66A8C872}"/>
              </a:ext>
            </a:extLst>
          </p:cNvPr>
          <p:cNvSpPr>
            <a:spLocks noGrp="1"/>
          </p:cNvSpPr>
          <p:nvPr>
            <p:ph type="subTitle" idx="1"/>
          </p:nvPr>
        </p:nvSpPr>
        <p:spPr>
          <a:xfrm>
            <a:off x="2589213" y="5331125"/>
            <a:ext cx="8915399" cy="572537"/>
          </a:xfrm>
        </p:spPr>
        <p:txBody>
          <a:bodyPr>
            <a:normAutofit fontScale="92500" lnSpcReduction="10000"/>
          </a:bodyPr>
          <a:lstStyle/>
          <a:p>
            <a:r>
              <a:rPr lang="el-GR" err="1"/>
              <a:t>Αλτανόπουλος</a:t>
            </a:r>
            <a:r>
              <a:rPr lang="el-GR"/>
              <a:t> Ιωάννης, Θεοδωρόπουλος Ιωάννης, </a:t>
            </a:r>
            <a:r>
              <a:rPr lang="el-GR" err="1"/>
              <a:t>Σβεντζούρης</a:t>
            </a:r>
            <a:r>
              <a:rPr lang="el-GR"/>
              <a:t> Κωνσταντίνος, </a:t>
            </a:r>
            <a:r>
              <a:rPr lang="el-GR" err="1"/>
              <a:t>Σινάπης</a:t>
            </a:r>
            <a:r>
              <a:rPr lang="el-GR"/>
              <a:t> Άγγελος</a:t>
            </a:r>
          </a:p>
        </p:txBody>
      </p:sp>
    </p:spTree>
    <p:extLst>
      <p:ext uri="{BB962C8B-B14F-4D97-AF65-F5344CB8AC3E}">
        <p14:creationId xmlns:p14="http://schemas.microsoft.com/office/powerpoint/2010/main" val="758802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BF679FC-930C-29BD-5E9D-BBCEFACB1CBC}"/>
              </a:ext>
            </a:extLst>
          </p:cNvPr>
          <p:cNvSpPr>
            <a:spLocks noGrp="1"/>
          </p:cNvSpPr>
          <p:nvPr>
            <p:ph type="title"/>
          </p:nvPr>
        </p:nvSpPr>
        <p:spPr/>
        <p:txBody>
          <a:bodyPr/>
          <a:lstStyle/>
          <a:p>
            <a:r>
              <a:rPr lang="el-GR"/>
              <a:t>Περιγραφή &amp; λειτουργίες εφαρμογής για την ατμοσφαιρική μόλυνση</a:t>
            </a:r>
          </a:p>
        </p:txBody>
      </p:sp>
      <p:sp>
        <p:nvSpPr>
          <p:cNvPr id="3" name="Θέση περιεχομένου 2">
            <a:extLst>
              <a:ext uri="{FF2B5EF4-FFF2-40B4-BE49-F238E27FC236}">
                <a16:creationId xmlns:a16="http://schemas.microsoft.com/office/drawing/2014/main" id="{98BD3889-F3B5-C734-FDF7-2C2559F3A51E}"/>
              </a:ext>
            </a:extLst>
          </p:cNvPr>
          <p:cNvSpPr>
            <a:spLocks noGrp="1"/>
          </p:cNvSpPr>
          <p:nvPr>
            <p:ph idx="1"/>
          </p:nvPr>
        </p:nvSpPr>
        <p:spPr/>
        <p:txBody>
          <a:bodyPr>
            <a:normAutofit fontScale="92500" lnSpcReduction="20000"/>
          </a:bodyPr>
          <a:lstStyle/>
          <a:p>
            <a:r>
              <a:rPr lang="el-GR"/>
              <a:t>Η εφαρμογή παρέχει πληροφορίες για την ποιότητα του αέρα σε μια επιλεγμένη τοποθεσία. Χρησιμοποιεί το </a:t>
            </a:r>
            <a:r>
              <a:rPr lang="el-GR" err="1"/>
              <a:t>Android</a:t>
            </a:r>
            <a:r>
              <a:rPr lang="el-GR"/>
              <a:t> </a:t>
            </a:r>
            <a:r>
              <a:rPr lang="el-GR" err="1"/>
              <a:t>Studio</a:t>
            </a:r>
            <a:r>
              <a:rPr lang="el-GR"/>
              <a:t> και τη γλώσσα προγραμματισμού </a:t>
            </a:r>
            <a:r>
              <a:rPr lang="el-GR" err="1"/>
              <a:t>Kotlin</a:t>
            </a:r>
            <a:r>
              <a:rPr lang="el-GR"/>
              <a:t>. </a:t>
            </a:r>
          </a:p>
          <a:p>
            <a:r>
              <a:rPr lang="el-GR"/>
              <a:t>Περιλαμβάνει δύο οθόνες: μια οθόνη "</a:t>
            </a:r>
            <a:r>
              <a:rPr lang="el-GR" err="1"/>
              <a:t>healthcare</a:t>
            </a:r>
            <a:r>
              <a:rPr lang="el-GR"/>
              <a:t>" για την παρουσίαση της τρέχουσας κατάστασης ποιότητας του αέρα και μια οθόνη "</a:t>
            </a:r>
            <a:r>
              <a:rPr lang="el-GR" err="1"/>
              <a:t>chart</a:t>
            </a:r>
            <a:r>
              <a:rPr lang="el-GR"/>
              <a:t>" για την αναλυτική παρουσίαση των δεδομένων. </a:t>
            </a:r>
          </a:p>
          <a:p>
            <a:r>
              <a:rPr lang="el-GR"/>
              <a:t>Υπάρχουν πέντε διαφορετικές τιμές για την ποιότητα του αέρα : (καλή (</a:t>
            </a:r>
            <a:r>
              <a:rPr lang="el-GR" err="1"/>
              <a:t>good</a:t>
            </a:r>
            <a:r>
              <a:rPr lang="el-GR"/>
              <a:t>), μέτρια (</a:t>
            </a:r>
            <a:r>
              <a:rPr lang="el-GR" err="1"/>
              <a:t>moderate</a:t>
            </a:r>
            <a:r>
              <a:rPr lang="el-GR"/>
              <a:t>), μέτρια προς κακή (</a:t>
            </a:r>
            <a:r>
              <a:rPr lang="el-GR" err="1"/>
              <a:t>fair</a:t>
            </a:r>
            <a:r>
              <a:rPr lang="el-GR"/>
              <a:t>), κακή (</a:t>
            </a:r>
            <a:r>
              <a:rPr lang="el-GR" err="1"/>
              <a:t>poor</a:t>
            </a:r>
            <a:r>
              <a:rPr lang="el-GR"/>
              <a:t>) και πολύ κακής ποιότητας (</a:t>
            </a:r>
            <a:r>
              <a:rPr lang="el-GR" err="1"/>
              <a:t>very</a:t>
            </a:r>
            <a:r>
              <a:rPr lang="el-GR"/>
              <a:t> </a:t>
            </a:r>
            <a:r>
              <a:rPr lang="el-GR" err="1"/>
              <a:t>poor</a:t>
            </a:r>
            <a:r>
              <a:rPr lang="el-GR"/>
              <a:t>)).</a:t>
            </a:r>
          </a:p>
          <a:p>
            <a:r>
              <a:rPr lang="el-GR"/>
              <a:t>Περιλαμβάνει ψηφιακό οδηγό (Πρόσωπο).</a:t>
            </a:r>
          </a:p>
          <a:p>
            <a:r>
              <a:rPr lang="el-GR"/>
              <a:t>Παρέχει προτάσεις για τη βελτίωση ή προστασία της υγείας ανάλογα με την ποιότητα του αέρα. </a:t>
            </a:r>
          </a:p>
          <a:p>
            <a:r>
              <a:rPr lang="el-GR"/>
              <a:t>Και για τις δυο οθόνες υπάρχει η δυνατότητα διαμοιρασμού (</a:t>
            </a:r>
            <a:r>
              <a:rPr lang="el-GR" err="1"/>
              <a:t>share</a:t>
            </a:r>
            <a:r>
              <a:rPr lang="el-GR"/>
              <a:t>) των αποτελεσμάτων.</a:t>
            </a:r>
          </a:p>
        </p:txBody>
      </p:sp>
    </p:spTree>
    <p:extLst>
      <p:ext uri="{BB962C8B-B14F-4D97-AF65-F5344CB8AC3E}">
        <p14:creationId xmlns:p14="http://schemas.microsoft.com/office/powerpoint/2010/main" val="231231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20000">
              <a:schemeClr val="bg2">
                <a:tint val="90000"/>
                <a:satMod val="92000"/>
                <a:lumMod val="120000"/>
              </a:schemeClr>
            </a:gs>
            <a:gs pos="100000">
              <a:schemeClr val="bg2">
                <a:shade val="98000"/>
                <a:satMod val="120000"/>
                <a:lumMod val="98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A3FB9-93F0-FCE1-7126-7FE4F8B430FA}"/>
              </a:ext>
            </a:extLst>
          </p:cNvPr>
          <p:cNvSpPr>
            <a:spLocks noGrp="1"/>
          </p:cNvSpPr>
          <p:nvPr>
            <p:ph type="title"/>
          </p:nvPr>
        </p:nvSpPr>
        <p:spPr>
          <a:xfrm>
            <a:off x="2399819" y="-55555"/>
            <a:ext cx="8911687" cy="914400"/>
          </a:xfrm>
        </p:spPr>
        <p:txBody>
          <a:bodyPr>
            <a:normAutofit fontScale="90000"/>
          </a:bodyPr>
          <a:lstStyle/>
          <a:p>
            <a:r>
              <a:rPr lang="el-GR"/>
              <a:t>Παραδείγματα χρήσης ανά περίπτωση</a:t>
            </a:r>
            <a:br>
              <a:rPr lang="en-US"/>
            </a:br>
            <a:br>
              <a:rPr lang="en-US"/>
            </a:br>
            <a:endParaRPr lang="el-GR"/>
          </a:p>
        </p:txBody>
      </p:sp>
      <p:sp>
        <p:nvSpPr>
          <p:cNvPr id="4" name="Θέση περιεχομένου 3">
            <a:extLst>
              <a:ext uri="{FF2B5EF4-FFF2-40B4-BE49-F238E27FC236}">
                <a16:creationId xmlns:a16="http://schemas.microsoft.com/office/drawing/2014/main" id="{3D6490B9-A252-185F-2C8B-7A655792E9D7}"/>
              </a:ext>
            </a:extLst>
          </p:cNvPr>
          <p:cNvSpPr>
            <a:spLocks noGrp="1"/>
          </p:cNvSpPr>
          <p:nvPr>
            <p:ph idx="1"/>
          </p:nvPr>
        </p:nvSpPr>
        <p:spPr>
          <a:xfrm>
            <a:off x="880493" y="4795837"/>
            <a:ext cx="10431013" cy="1914525"/>
          </a:xfrm>
        </p:spPr>
        <p:txBody>
          <a:bodyPr>
            <a:noAutofit/>
          </a:bodyPr>
          <a:lstStyle/>
          <a:p>
            <a:pPr>
              <a:spcBef>
                <a:spcPts val="400"/>
              </a:spcBef>
            </a:pPr>
            <a:r>
              <a:rPr lang="el-GR" sz="1400" b="1" i="0">
                <a:solidFill>
                  <a:srgbClr val="374151"/>
                </a:solidFill>
                <a:effectLst/>
                <a:latin typeface="Calibri" panose="020F0502020204030204" pitchFamily="34" charset="0"/>
                <a:ea typeface="Calibri" panose="020F0502020204030204" pitchFamily="34" charset="0"/>
                <a:cs typeface="Calibri" panose="020F0502020204030204" pitchFamily="34" charset="0"/>
              </a:rPr>
              <a:t>Στην περιοχή της Πάτρας</a:t>
            </a:r>
            <a:r>
              <a:rPr lang="el-GR" sz="14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η ποιότητα του αέρα κατατάσσεται ως καλή σύμφωνα με τον Δείκτη Ποιότητας Αέρα (AQI). </a:t>
            </a:r>
            <a:endParaRPr lang="en-US" sz="14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spcBef>
                <a:spcPts val="400"/>
              </a:spcBef>
            </a:pPr>
            <a:r>
              <a:rPr lang="el-GR" sz="1400" b="1" i="0">
                <a:solidFill>
                  <a:srgbClr val="374151"/>
                </a:solidFill>
                <a:effectLst/>
                <a:latin typeface="Calibri" panose="020F0502020204030204" pitchFamily="34" charset="0"/>
                <a:ea typeface="Calibri" panose="020F0502020204030204" pitchFamily="34" charset="0"/>
                <a:cs typeface="Calibri" panose="020F0502020204030204" pitchFamily="34" charset="0"/>
              </a:rPr>
              <a:t>Στην περιοχή του </a:t>
            </a:r>
            <a:r>
              <a:rPr lang="el-GR" sz="1400" b="1"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Τιρουπούρ</a:t>
            </a:r>
            <a:r>
              <a:rPr lang="el-GR" sz="1400" b="1" i="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l-GR" sz="14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στην Ινδία, η ποιότητα του αέρα κατατάσσεται ως μέτρια σύμφωνα με τον Δείκτη Ποιότητας Αέρα (AQI). </a:t>
            </a:r>
            <a:endParaRPr lang="en-US" sz="14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spcBef>
                <a:spcPts val="400"/>
              </a:spcBef>
            </a:pPr>
            <a:r>
              <a:rPr lang="el-GR" sz="1400" b="1">
                <a:latin typeface="Calibri" panose="020F0502020204030204" pitchFamily="34" charset="0"/>
                <a:ea typeface="Calibri" panose="020F0502020204030204" pitchFamily="34" charset="0"/>
                <a:cs typeface="Calibri" panose="020F0502020204030204" pitchFamily="34" charset="0"/>
              </a:rPr>
              <a:t>Στην περίπτωση του οικισμού </a:t>
            </a:r>
            <a:r>
              <a:rPr lang="el-GR" sz="1400" b="1" err="1">
                <a:latin typeface="Calibri" panose="020F0502020204030204" pitchFamily="34" charset="0"/>
                <a:ea typeface="Calibri" panose="020F0502020204030204" pitchFamily="34" charset="0"/>
                <a:cs typeface="Calibri" panose="020F0502020204030204" pitchFamily="34" charset="0"/>
              </a:rPr>
              <a:t>Indian</a:t>
            </a:r>
            <a:r>
              <a:rPr lang="el-GR" sz="1400" b="1">
                <a:latin typeface="Calibri" panose="020F0502020204030204" pitchFamily="34" charset="0"/>
                <a:ea typeface="Calibri" panose="020F0502020204030204" pitchFamily="34" charset="0"/>
                <a:cs typeface="Calibri" panose="020F0502020204030204" pitchFamily="34" charset="0"/>
              </a:rPr>
              <a:t> στις Ηνωμένες Πολιτείες Αμερικής</a:t>
            </a:r>
            <a:r>
              <a:rPr lang="el-GR" sz="1400">
                <a:latin typeface="Calibri" panose="020F0502020204030204" pitchFamily="34" charset="0"/>
                <a:ea typeface="Calibri" panose="020F0502020204030204" pitchFamily="34" charset="0"/>
                <a:cs typeface="Calibri" panose="020F0502020204030204" pitchFamily="34" charset="0"/>
              </a:rPr>
              <a:t>, η ποιότητα του αέρα χαρακτηρίζεται ως μέτρια προς κακή σύμφωνα με τον Δείκτη Ποιότητας Αέρα (AQI). </a:t>
            </a:r>
          </a:p>
        </p:txBody>
      </p:sp>
      <p:pic>
        <p:nvPicPr>
          <p:cNvPr id="9" name="Εικόνα 8" descr="Εικόνα που περιέχει κείμενο, στιγμιότυπο οθόνης, λειτουργικό σύστημα, λογισμικό&#10;&#10;Περιγραφή που δημιουργήθηκε αυτόματα">
            <a:extLst>
              <a:ext uri="{FF2B5EF4-FFF2-40B4-BE49-F238E27FC236}">
                <a16:creationId xmlns:a16="http://schemas.microsoft.com/office/drawing/2014/main" id="{2E2B214B-F552-D910-FE03-13D2F627BD59}"/>
              </a:ext>
            </a:extLst>
          </p:cNvPr>
          <p:cNvPicPr>
            <a:picLocks noChangeAspect="1"/>
          </p:cNvPicPr>
          <p:nvPr/>
        </p:nvPicPr>
        <p:blipFill>
          <a:blip r:embed="rId3"/>
          <a:stretch>
            <a:fillRect/>
          </a:stretch>
        </p:blipFill>
        <p:spPr>
          <a:xfrm>
            <a:off x="10055" y="591662"/>
            <a:ext cx="1931747" cy="3970813"/>
          </a:xfrm>
          <a:prstGeom prst="rect">
            <a:avLst/>
          </a:prstGeom>
        </p:spPr>
      </p:pic>
      <p:pic>
        <p:nvPicPr>
          <p:cNvPr id="11" name="Θέση περιεχομένου 10" descr="Εικόνα που περιέχει κείμενο, στιγμιότυπο οθόνης, λογισμικό, διάγραμμα&#10;&#10;Περιγραφή που δημιουργήθηκε αυτόματα">
            <a:extLst>
              <a:ext uri="{FF2B5EF4-FFF2-40B4-BE49-F238E27FC236}">
                <a16:creationId xmlns:a16="http://schemas.microsoft.com/office/drawing/2014/main" id="{63DA16D8-8551-6599-A940-4424138E4737}"/>
              </a:ext>
            </a:extLst>
          </p:cNvPr>
          <p:cNvPicPr>
            <a:picLocks noChangeAspect="1"/>
          </p:cNvPicPr>
          <p:nvPr/>
        </p:nvPicPr>
        <p:blipFill>
          <a:blip r:embed="rId4"/>
          <a:stretch>
            <a:fillRect/>
          </a:stretch>
        </p:blipFill>
        <p:spPr>
          <a:xfrm>
            <a:off x="2041005" y="613334"/>
            <a:ext cx="1918313" cy="3943200"/>
          </a:xfrm>
          <a:prstGeom prst="rect">
            <a:avLst/>
          </a:prstGeom>
        </p:spPr>
      </p:pic>
      <p:pic>
        <p:nvPicPr>
          <p:cNvPr id="13" name="Εικόνα 12" descr="Εικόνα που περιέχει κείμενο, στιγμιότυπο οθόνης, λειτουργικό σύστημα, λογισμικό&#10;&#10;Περιγραφή που δημιουργήθηκε αυτόματα">
            <a:extLst>
              <a:ext uri="{FF2B5EF4-FFF2-40B4-BE49-F238E27FC236}">
                <a16:creationId xmlns:a16="http://schemas.microsoft.com/office/drawing/2014/main" id="{0A59B5C2-F150-518A-2307-91BEBC6A515B}"/>
              </a:ext>
            </a:extLst>
          </p:cNvPr>
          <p:cNvPicPr>
            <a:picLocks noChangeAspect="1"/>
          </p:cNvPicPr>
          <p:nvPr/>
        </p:nvPicPr>
        <p:blipFill>
          <a:blip r:embed="rId5"/>
          <a:stretch>
            <a:fillRect/>
          </a:stretch>
        </p:blipFill>
        <p:spPr>
          <a:xfrm>
            <a:off x="4025422" y="585718"/>
            <a:ext cx="1931748" cy="3970816"/>
          </a:xfrm>
          <a:prstGeom prst="rect">
            <a:avLst/>
          </a:prstGeom>
        </p:spPr>
      </p:pic>
      <p:pic>
        <p:nvPicPr>
          <p:cNvPr id="15" name="Εικόνα 14" descr="Εικόνα που περιέχει κείμενο, στιγμιότυπο οθόνης, διάγραμμα, λογισμικό&#10;&#10;Περιγραφή που δημιουργήθηκε αυτόματα">
            <a:extLst>
              <a:ext uri="{FF2B5EF4-FFF2-40B4-BE49-F238E27FC236}">
                <a16:creationId xmlns:a16="http://schemas.microsoft.com/office/drawing/2014/main" id="{14D5AD0D-B513-E9E6-3489-8F72DCEF026C}"/>
              </a:ext>
            </a:extLst>
          </p:cNvPr>
          <p:cNvPicPr>
            <a:picLocks noChangeAspect="1"/>
          </p:cNvPicPr>
          <p:nvPr/>
        </p:nvPicPr>
        <p:blipFill>
          <a:blip r:embed="rId6"/>
          <a:stretch>
            <a:fillRect/>
          </a:stretch>
        </p:blipFill>
        <p:spPr>
          <a:xfrm>
            <a:off x="6026895" y="603544"/>
            <a:ext cx="1925966" cy="3958931"/>
          </a:xfrm>
          <a:prstGeom prst="rect">
            <a:avLst/>
          </a:prstGeom>
        </p:spPr>
      </p:pic>
      <p:pic>
        <p:nvPicPr>
          <p:cNvPr id="17" name="Εικόνα 16" descr="Εικόνα που περιέχει κείμενο, στιγμιότυπο οθόνης, λειτουργικό σύστημα, λογισμικό&#10;&#10;Περιγραφή που δημιουργήθηκε αυτόματα">
            <a:extLst>
              <a:ext uri="{FF2B5EF4-FFF2-40B4-BE49-F238E27FC236}">
                <a16:creationId xmlns:a16="http://schemas.microsoft.com/office/drawing/2014/main" id="{02E6FB2D-3A53-A97A-D595-CC98219A5CF6}"/>
              </a:ext>
            </a:extLst>
          </p:cNvPr>
          <p:cNvPicPr>
            <a:picLocks noChangeAspect="1"/>
          </p:cNvPicPr>
          <p:nvPr/>
        </p:nvPicPr>
        <p:blipFill>
          <a:blip r:embed="rId7"/>
          <a:stretch>
            <a:fillRect/>
          </a:stretch>
        </p:blipFill>
        <p:spPr>
          <a:xfrm>
            <a:off x="8052064" y="597601"/>
            <a:ext cx="1925967" cy="3958933"/>
          </a:xfrm>
          <a:prstGeom prst="rect">
            <a:avLst/>
          </a:prstGeom>
        </p:spPr>
      </p:pic>
      <p:pic>
        <p:nvPicPr>
          <p:cNvPr id="19" name="Εικόνα 18" descr="Εικόνα που περιέχει κείμενο, στιγμιότυπο οθόνης, λογισμικό, λειτουργικό σύστημα&#10;&#10;Περιγραφή που δημιουργήθηκε αυτόματα">
            <a:extLst>
              <a:ext uri="{FF2B5EF4-FFF2-40B4-BE49-F238E27FC236}">
                <a16:creationId xmlns:a16="http://schemas.microsoft.com/office/drawing/2014/main" id="{48DBF726-45B0-E1FD-5500-48CA7CD0571B}"/>
              </a:ext>
            </a:extLst>
          </p:cNvPr>
          <p:cNvPicPr>
            <a:picLocks noChangeAspect="1"/>
          </p:cNvPicPr>
          <p:nvPr/>
        </p:nvPicPr>
        <p:blipFill>
          <a:blip r:embed="rId8"/>
          <a:stretch>
            <a:fillRect/>
          </a:stretch>
        </p:blipFill>
        <p:spPr>
          <a:xfrm>
            <a:off x="10117482" y="613334"/>
            <a:ext cx="1931748" cy="3970814"/>
          </a:xfrm>
          <a:prstGeom prst="rect">
            <a:avLst/>
          </a:prstGeom>
        </p:spPr>
      </p:pic>
    </p:spTree>
    <p:extLst>
      <p:ext uri="{BB962C8B-B14F-4D97-AF65-F5344CB8AC3E}">
        <p14:creationId xmlns:p14="http://schemas.microsoft.com/office/powerpoint/2010/main" val="128850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A3FB9-93F0-FCE1-7126-7FE4F8B430FA}"/>
              </a:ext>
            </a:extLst>
          </p:cNvPr>
          <p:cNvSpPr>
            <a:spLocks noGrp="1"/>
          </p:cNvSpPr>
          <p:nvPr>
            <p:ph type="title"/>
          </p:nvPr>
        </p:nvSpPr>
        <p:spPr>
          <a:xfrm>
            <a:off x="2592925" y="60385"/>
            <a:ext cx="8911687" cy="767751"/>
          </a:xfrm>
        </p:spPr>
        <p:txBody>
          <a:bodyPr/>
          <a:lstStyle/>
          <a:p>
            <a:r>
              <a:rPr lang="el-GR"/>
              <a:t>Παραδείγματα χρήσης ανά περίπτωση</a:t>
            </a:r>
          </a:p>
        </p:txBody>
      </p:sp>
      <p:pic>
        <p:nvPicPr>
          <p:cNvPr id="21" name="Εικόνα 20" descr="Εικόνα που περιέχει κείμενο, ηλεκτρονικές συσκευές, στιγμιότυπο οθόνης, λειτουργικό σύστημα&#10;&#10;Περιγραφή που δημιουργήθηκε αυτόματα">
            <a:extLst>
              <a:ext uri="{FF2B5EF4-FFF2-40B4-BE49-F238E27FC236}">
                <a16:creationId xmlns:a16="http://schemas.microsoft.com/office/drawing/2014/main" id="{A7C9D984-27AA-D384-C3B8-3CEE665F8AFA}"/>
              </a:ext>
            </a:extLst>
          </p:cNvPr>
          <p:cNvPicPr>
            <a:picLocks noChangeAspect="1"/>
          </p:cNvPicPr>
          <p:nvPr/>
        </p:nvPicPr>
        <p:blipFill>
          <a:blip r:embed="rId3"/>
          <a:stretch>
            <a:fillRect/>
          </a:stretch>
        </p:blipFill>
        <p:spPr>
          <a:xfrm>
            <a:off x="221054" y="655993"/>
            <a:ext cx="1909718" cy="3925531"/>
          </a:xfrm>
          <a:prstGeom prst="rect">
            <a:avLst/>
          </a:prstGeom>
        </p:spPr>
      </p:pic>
      <p:pic>
        <p:nvPicPr>
          <p:cNvPr id="23" name="Εικόνα 22" descr="Εικόνα που περιέχει κείμενο, στιγμιότυπο οθόνης, διάγραμμα, λογισμικό&#10;&#10;Περιγραφή που δημιουργήθηκε αυτόματα">
            <a:extLst>
              <a:ext uri="{FF2B5EF4-FFF2-40B4-BE49-F238E27FC236}">
                <a16:creationId xmlns:a16="http://schemas.microsoft.com/office/drawing/2014/main" id="{C016243E-ED46-A221-A71C-9904BF240418}"/>
              </a:ext>
            </a:extLst>
          </p:cNvPr>
          <p:cNvPicPr>
            <a:picLocks noChangeAspect="1"/>
          </p:cNvPicPr>
          <p:nvPr/>
        </p:nvPicPr>
        <p:blipFill>
          <a:blip r:embed="rId4"/>
          <a:stretch>
            <a:fillRect/>
          </a:stretch>
        </p:blipFill>
        <p:spPr>
          <a:xfrm>
            <a:off x="2216258" y="666232"/>
            <a:ext cx="1904737" cy="3915292"/>
          </a:xfrm>
          <a:prstGeom prst="rect">
            <a:avLst/>
          </a:prstGeom>
        </p:spPr>
      </p:pic>
      <p:pic>
        <p:nvPicPr>
          <p:cNvPr id="25" name="Εικόνα 24" descr="Εικόνα που περιέχει κείμενο, στιγμιότυπο οθόνης, πολυμέσα, λειτουργικό σύστημα&#10;&#10;Περιγραφή που δημιουργήθηκε αυτόματα">
            <a:extLst>
              <a:ext uri="{FF2B5EF4-FFF2-40B4-BE49-F238E27FC236}">
                <a16:creationId xmlns:a16="http://schemas.microsoft.com/office/drawing/2014/main" id="{8A2FED84-DCD6-1E99-EF81-CCC70BF19883}"/>
              </a:ext>
            </a:extLst>
          </p:cNvPr>
          <p:cNvPicPr>
            <a:picLocks noChangeAspect="1"/>
          </p:cNvPicPr>
          <p:nvPr/>
        </p:nvPicPr>
        <p:blipFill>
          <a:blip r:embed="rId5"/>
          <a:stretch>
            <a:fillRect/>
          </a:stretch>
        </p:blipFill>
        <p:spPr>
          <a:xfrm>
            <a:off x="4196240" y="676465"/>
            <a:ext cx="1899759" cy="3905059"/>
          </a:xfrm>
          <a:prstGeom prst="rect">
            <a:avLst/>
          </a:prstGeom>
        </p:spPr>
      </p:pic>
      <p:pic>
        <p:nvPicPr>
          <p:cNvPr id="27" name="Εικόνα 26" descr="Εικόνα που περιέχει κείμενο, στιγμιότυπο οθόνης, λογισμικό, λειτουργικό σύστημα&#10;&#10;Περιγραφή που δημιουργήθηκε αυτόματα">
            <a:extLst>
              <a:ext uri="{FF2B5EF4-FFF2-40B4-BE49-F238E27FC236}">
                <a16:creationId xmlns:a16="http://schemas.microsoft.com/office/drawing/2014/main" id="{8B5CA46D-D7DC-8081-7D5C-0D8F611B489F}"/>
              </a:ext>
            </a:extLst>
          </p:cNvPr>
          <p:cNvPicPr>
            <a:picLocks noChangeAspect="1"/>
          </p:cNvPicPr>
          <p:nvPr/>
        </p:nvPicPr>
        <p:blipFill>
          <a:blip r:embed="rId6"/>
          <a:stretch>
            <a:fillRect/>
          </a:stretch>
        </p:blipFill>
        <p:spPr>
          <a:xfrm>
            <a:off x="6165982" y="676465"/>
            <a:ext cx="1899759" cy="3905062"/>
          </a:xfrm>
          <a:prstGeom prst="rect">
            <a:avLst/>
          </a:prstGeom>
        </p:spPr>
      </p:pic>
      <p:sp>
        <p:nvSpPr>
          <p:cNvPr id="4" name="Θέση περιεχομένου 3">
            <a:extLst>
              <a:ext uri="{FF2B5EF4-FFF2-40B4-BE49-F238E27FC236}">
                <a16:creationId xmlns:a16="http://schemas.microsoft.com/office/drawing/2014/main" id="{3D6490B9-A252-185F-2C8B-7A655792E9D7}"/>
              </a:ext>
            </a:extLst>
          </p:cNvPr>
          <p:cNvSpPr>
            <a:spLocks noGrp="1"/>
          </p:cNvSpPr>
          <p:nvPr>
            <p:ph idx="1"/>
          </p:nvPr>
        </p:nvSpPr>
        <p:spPr>
          <a:xfrm>
            <a:off x="751922" y="4750503"/>
            <a:ext cx="10688155" cy="2071373"/>
          </a:xfrm>
        </p:spPr>
        <p:txBody>
          <a:bodyPr>
            <a:normAutofit/>
          </a:bodyPr>
          <a:lstStyle/>
          <a:p>
            <a:pPr>
              <a:spcBef>
                <a:spcPts val="500"/>
              </a:spcBef>
            </a:pPr>
            <a:r>
              <a:rPr lang="el-GR" sz="1500" b="1" i="0">
                <a:solidFill>
                  <a:srgbClr val="374151"/>
                </a:solidFill>
                <a:effectLst/>
                <a:latin typeface="Calibri" panose="020F0502020204030204" pitchFamily="34" charset="0"/>
                <a:ea typeface="Calibri" panose="020F0502020204030204" pitchFamily="34" charset="0"/>
                <a:cs typeface="Calibri" panose="020F0502020204030204" pitchFamily="34" charset="0"/>
              </a:rPr>
              <a:t>Στην περίπτωση της </a:t>
            </a:r>
            <a:r>
              <a:rPr lang="el-GR" sz="1500" b="1"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Ουνγκκάρα</a:t>
            </a:r>
            <a:r>
              <a:rPr lang="el-GR"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Ινδονησίας, η κατάσταση της ποιότητας του αέρα χαρακτηρίζεται ως κακή, σύμφωνα με τον Δείκτη Ποιότητας Αέρα (AQI). </a:t>
            </a:r>
            <a:endParaRPr lang="en-US"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spcBef>
                <a:spcPts val="500"/>
              </a:spcBef>
            </a:pPr>
            <a:r>
              <a:rPr lang="el-GR" sz="1500" b="1" i="0">
                <a:solidFill>
                  <a:srgbClr val="374151"/>
                </a:solidFill>
                <a:effectLst/>
                <a:latin typeface="Calibri" panose="020F0502020204030204" pitchFamily="34" charset="0"/>
                <a:ea typeface="Calibri" panose="020F0502020204030204" pitchFamily="34" charset="0"/>
                <a:cs typeface="Calibri" panose="020F0502020204030204" pitchFamily="34" charset="0"/>
              </a:rPr>
              <a:t>Στην περίπτωση της </a:t>
            </a:r>
            <a:r>
              <a:rPr lang="el-GR" sz="1500" b="1"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Μπαγκαλπούρ</a:t>
            </a:r>
            <a:r>
              <a:rPr lang="el-GR"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Ινδίας, η ποιότητα του αέρα κρίνεται ως πολύ κακή, σύμφωνα με τον Δείκτη Ποιότητας Αέρα (AQI). </a:t>
            </a:r>
            <a:endParaRPr lang="en-US"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spcBef>
                <a:spcPts val="500"/>
              </a:spcBef>
            </a:pPr>
            <a:r>
              <a:rPr lang="el-GR"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Τόσο στη πέμπτη οθόνη, όσο και στην έκτη, διακρίνεται στο επάνω αριστερό μέρος το εικονίδιο κοινής χρήσης, όπου ανάλογα με την οθόνη στο οποίο θα το επιλέξουμε θα μας εμφανίσει τις επιλογές προκειμένου να κοινοποιήσουμε τα δεδομένα που θέλουμε όπως αυτά προκύπτουν τη τρέχουσα χρονική στιγμή. Οι προτεινόμενοι τρόποι διαμοιρασμού είναι μέσω </a:t>
            </a:r>
            <a:r>
              <a:rPr lang="el-GR" sz="1500" b="0" i="0" err="1">
                <a:solidFill>
                  <a:srgbClr val="374151"/>
                </a:solidFill>
                <a:effectLst/>
                <a:latin typeface="Calibri" panose="020F0502020204030204" pitchFamily="34" charset="0"/>
                <a:ea typeface="Calibri" panose="020F0502020204030204" pitchFamily="34" charset="0"/>
                <a:cs typeface="Calibri" panose="020F0502020204030204" pitchFamily="34" charset="0"/>
              </a:rPr>
              <a:t>mail</a:t>
            </a:r>
            <a:r>
              <a:rPr lang="el-GR" sz="1500" b="0" i="0">
                <a:solidFill>
                  <a:srgbClr val="374151"/>
                </a:solidFill>
                <a:effectLst/>
                <a:latin typeface="Calibri" panose="020F0502020204030204" pitchFamily="34" charset="0"/>
                <a:ea typeface="Calibri" panose="020F0502020204030204" pitchFamily="34" charset="0"/>
                <a:cs typeface="Calibri" panose="020F0502020204030204" pitchFamily="34" charset="0"/>
              </a:rPr>
              <a:t>, εκτύπωσης, κοινόχρηστου δικτυακού μέσου κλπ. </a:t>
            </a:r>
          </a:p>
          <a:p>
            <a:endParaRPr lang="el-GR"/>
          </a:p>
        </p:txBody>
      </p:sp>
      <p:pic>
        <p:nvPicPr>
          <p:cNvPr id="5" name="Εικόνα 4" descr="Εικόνα που περιέχει κείμενο, στιγμιότυπο οθόνης, λειτουργικό σύστημα, πολυμέσα&#10;&#10;Περιγραφή που δημιουργήθηκε αυτόματα">
            <a:extLst>
              <a:ext uri="{FF2B5EF4-FFF2-40B4-BE49-F238E27FC236}">
                <a16:creationId xmlns:a16="http://schemas.microsoft.com/office/drawing/2014/main" id="{FDEEE6CE-256D-BC23-127E-31AFD86C858F}"/>
              </a:ext>
            </a:extLst>
          </p:cNvPr>
          <p:cNvPicPr>
            <a:picLocks noChangeAspect="1"/>
          </p:cNvPicPr>
          <p:nvPr/>
        </p:nvPicPr>
        <p:blipFill>
          <a:blip r:embed="rId7"/>
          <a:stretch>
            <a:fillRect/>
          </a:stretch>
        </p:blipFill>
        <p:spPr>
          <a:xfrm>
            <a:off x="8151226" y="666232"/>
            <a:ext cx="1899758" cy="3905059"/>
          </a:xfrm>
          <a:prstGeom prst="rect">
            <a:avLst/>
          </a:prstGeom>
        </p:spPr>
      </p:pic>
      <p:pic>
        <p:nvPicPr>
          <p:cNvPr id="7" name="Εικόνα 6" descr="Εικόνα που περιέχει κείμενο, στιγμιότυπο οθόνης, λειτουργικό σύστημα, λογισμικό&#10;&#10;Περιγραφή που δημιουργήθηκε αυτόματα">
            <a:extLst>
              <a:ext uri="{FF2B5EF4-FFF2-40B4-BE49-F238E27FC236}">
                <a16:creationId xmlns:a16="http://schemas.microsoft.com/office/drawing/2014/main" id="{BBA0C071-57E3-B45D-329E-28A5FBFD9BF2}"/>
              </a:ext>
            </a:extLst>
          </p:cNvPr>
          <p:cNvPicPr>
            <a:picLocks noChangeAspect="1"/>
          </p:cNvPicPr>
          <p:nvPr/>
        </p:nvPicPr>
        <p:blipFill>
          <a:blip r:embed="rId8"/>
          <a:stretch>
            <a:fillRect/>
          </a:stretch>
        </p:blipFill>
        <p:spPr>
          <a:xfrm>
            <a:off x="10136470" y="655993"/>
            <a:ext cx="1899759" cy="3905059"/>
          </a:xfrm>
          <a:prstGeom prst="rect">
            <a:avLst/>
          </a:prstGeom>
        </p:spPr>
      </p:pic>
    </p:spTree>
    <p:extLst>
      <p:ext uri="{BB962C8B-B14F-4D97-AF65-F5344CB8AC3E}">
        <p14:creationId xmlns:p14="http://schemas.microsoft.com/office/powerpoint/2010/main" val="113180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2F8A6E6-C2F0-E2A8-0644-832D84180286}"/>
              </a:ext>
            </a:extLst>
          </p:cNvPr>
          <p:cNvSpPr>
            <a:spLocks noGrp="1"/>
          </p:cNvSpPr>
          <p:nvPr>
            <p:ph type="title"/>
          </p:nvPr>
        </p:nvSpPr>
        <p:spPr>
          <a:xfrm>
            <a:off x="3427419" y="52770"/>
            <a:ext cx="5337162" cy="815300"/>
          </a:xfrm>
        </p:spPr>
        <p:txBody>
          <a:bodyPr/>
          <a:lstStyle/>
          <a:p>
            <a:r>
              <a:rPr lang="el-GR"/>
              <a:t>Μέθοδος αξιολόγησης</a:t>
            </a:r>
          </a:p>
        </p:txBody>
      </p:sp>
      <p:sp>
        <p:nvSpPr>
          <p:cNvPr id="4" name="Rectangle 1">
            <a:extLst>
              <a:ext uri="{FF2B5EF4-FFF2-40B4-BE49-F238E27FC236}">
                <a16:creationId xmlns:a16="http://schemas.microsoft.com/office/drawing/2014/main" id="{4D1264E7-EA68-DFF4-A7AD-707457F3DFE0}"/>
              </a:ext>
            </a:extLst>
          </p:cNvPr>
          <p:cNvSpPr>
            <a:spLocks noGrp="1" noChangeArrowheads="1"/>
          </p:cNvSpPr>
          <p:nvPr>
            <p:ph idx="1"/>
          </p:nvPr>
        </p:nvSpPr>
        <p:spPr bwMode="auto">
          <a:xfrm>
            <a:off x="569167" y="815300"/>
            <a:ext cx="911699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Προσέγγιση 1: Πρότυπο 9241 </a:t>
            </a:r>
            <a:br>
              <a:rPr kumimoji="0" lang="el-GR" altLang="el-GR" sz="1800" b="0" i="0" u="none" strike="noStrike" cap="none" normalizeH="0" baseline="0">
                <a:ln>
                  <a:noFill/>
                </a:ln>
                <a:solidFill>
                  <a:schemeClr val="tx1"/>
                </a:solidFill>
                <a:effectLst/>
                <a:latin typeface="Arial" panose="020B0604020202020204" pitchFamily="34" charset="0"/>
              </a:rPr>
            </a:br>
            <a:r>
              <a:rPr kumimoji="0" lang="el-GR" altLang="el-GR" sz="1800" b="0" i="0" u="none" strike="noStrike" cap="none" normalizeH="0" baseline="0">
                <a:ln>
                  <a:noFill/>
                </a:ln>
                <a:solidFill>
                  <a:schemeClr val="tx1"/>
                </a:solidFill>
                <a:effectLst/>
                <a:latin typeface="Arial" panose="020B0604020202020204" pitchFamily="34" charset="0"/>
              </a:rPr>
              <a:t>(Αποτελεσματικότητα, Αποδοτικότητα).</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Δείκτες: Ενέργειες χρηστών, </a:t>
            </a:r>
            <a:br>
              <a:rPr kumimoji="0" lang="el-GR" altLang="el-GR" sz="1800" b="0" i="0" u="none" strike="noStrike" cap="none" normalizeH="0" baseline="0">
                <a:ln>
                  <a:noFill/>
                </a:ln>
                <a:solidFill>
                  <a:schemeClr val="tx1"/>
                </a:solidFill>
                <a:effectLst/>
                <a:latin typeface="Arial" panose="020B0604020202020204" pitchFamily="34" charset="0"/>
              </a:rPr>
            </a:br>
            <a:r>
              <a:rPr kumimoji="0" lang="el-GR" altLang="el-GR" sz="1800" b="0" i="0" u="none" strike="noStrike" cap="none" normalizeH="0" baseline="0">
                <a:ln>
                  <a:noFill/>
                </a:ln>
                <a:solidFill>
                  <a:schemeClr val="tx1"/>
                </a:solidFill>
                <a:effectLst/>
                <a:latin typeface="Arial" panose="020B0604020202020204" pitchFamily="34" charset="0"/>
              </a:rPr>
              <a:t>Δευτερόλεπτα ανά εργασία.</a:t>
            </a: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l-GR" altLang="el-GR">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l-GR" altLang="el-GR">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l-GR" altLang="el-GR">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l-GR" altLang="el-GR">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l-GR" altLang="el-GR" sz="1800" b="0" i="0" u="none" strike="noStrike" cap="none" normalizeH="0" baseline="0">
              <a:ln>
                <a:noFill/>
              </a:ln>
              <a:solidFill>
                <a:schemeClr val="tx1"/>
              </a:solidFill>
              <a:effectLst/>
              <a:latin typeface="Arial" panose="020B0604020202020204" pitchFamily="34" charset="0"/>
            </a:endParaRPr>
          </a:p>
        </p:txBody>
      </p:sp>
      <p:pic>
        <p:nvPicPr>
          <p:cNvPr id="10" name="Εικόνα 9" descr="Εικόνα που περιέχει κείμενο, αριθμός, στιγμιότυπο οθόνης, παράλληλα&#10;&#10;Περιγραφή που δημιουργήθηκε αυτόματα">
            <a:extLst>
              <a:ext uri="{FF2B5EF4-FFF2-40B4-BE49-F238E27FC236}">
                <a16:creationId xmlns:a16="http://schemas.microsoft.com/office/drawing/2014/main" id="{7611DC54-E383-F871-DA73-FE45647D8059}"/>
              </a:ext>
            </a:extLst>
          </p:cNvPr>
          <p:cNvPicPr>
            <a:picLocks noChangeAspect="1"/>
          </p:cNvPicPr>
          <p:nvPr/>
        </p:nvPicPr>
        <p:blipFill>
          <a:blip r:embed="rId3"/>
          <a:stretch>
            <a:fillRect/>
          </a:stretch>
        </p:blipFill>
        <p:spPr>
          <a:xfrm>
            <a:off x="472994" y="2012555"/>
            <a:ext cx="3728844" cy="2858180"/>
          </a:xfrm>
          <a:prstGeom prst="rect">
            <a:avLst/>
          </a:prstGeom>
        </p:spPr>
      </p:pic>
      <p:pic>
        <p:nvPicPr>
          <p:cNvPr id="12" name="Εικόνα 11" descr="Εικόνα που περιέχει κείμενο, στιγμιότυπο οθόνης, αριθμός, απόδειξη&#10;&#10;Περιγραφή που δημιουργήθηκε αυτόματα">
            <a:extLst>
              <a:ext uri="{FF2B5EF4-FFF2-40B4-BE49-F238E27FC236}">
                <a16:creationId xmlns:a16="http://schemas.microsoft.com/office/drawing/2014/main" id="{4E530700-7396-AB54-504D-80D1D307B78F}"/>
              </a:ext>
            </a:extLst>
          </p:cNvPr>
          <p:cNvPicPr>
            <a:picLocks noChangeAspect="1"/>
          </p:cNvPicPr>
          <p:nvPr/>
        </p:nvPicPr>
        <p:blipFill>
          <a:blip r:embed="rId4"/>
          <a:stretch>
            <a:fillRect/>
          </a:stretch>
        </p:blipFill>
        <p:spPr>
          <a:xfrm>
            <a:off x="2461962" y="3172968"/>
            <a:ext cx="4530123" cy="3472365"/>
          </a:xfrm>
          <a:prstGeom prst="rect">
            <a:avLst/>
          </a:prstGeom>
        </p:spPr>
      </p:pic>
      <p:pic>
        <p:nvPicPr>
          <p:cNvPr id="14" name="Εικόνα 13" descr="Εικόνα που περιέχει κείμενο, αριθμός, έγγραφο, παράλληλα&#10;&#10;Περιγραφή που δημιουργήθηκε αυτόματα">
            <a:extLst>
              <a:ext uri="{FF2B5EF4-FFF2-40B4-BE49-F238E27FC236}">
                <a16:creationId xmlns:a16="http://schemas.microsoft.com/office/drawing/2014/main" id="{6BEF045F-8B63-697A-44AD-D2134D8CC294}"/>
              </a:ext>
            </a:extLst>
          </p:cNvPr>
          <p:cNvPicPr>
            <a:picLocks noChangeAspect="1"/>
          </p:cNvPicPr>
          <p:nvPr/>
        </p:nvPicPr>
        <p:blipFill>
          <a:blip r:embed="rId5"/>
          <a:stretch>
            <a:fillRect/>
          </a:stretch>
        </p:blipFill>
        <p:spPr>
          <a:xfrm>
            <a:off x="7136921" y="2534284"/>
            <a:ext cx="4105664" cy="4226815"/>
          </a:xfrm>
          <a:prstGeom prst="rect">
            <a:avLst/>
          </a:prstGeom>
        </p:spPr>
      </p:pic>
      <p:sp>
        <p:nvSpPr>
          <p:cNvPr id="18" name="TextBox 17">
            <a:extLst>
              <a:ext uri="{FF2B5EF4-FFF2-40B4-BE49-F238E27FC236}">
                <a16:creationId xmlns:a16="http://schemas.microsoft.com/office/drawing/2014/main" id="{413577F7-F033-5387-A902-3292FC932419}"/>
              </a:ext>
            </a:extLst>
          </p:cNvPr>
          <p:cNvSpPr txBox="1"/>
          <p:nvPr/>
        </p:nvSpPr>
        <p:spPr>
          <a:xfrm>
            <a:off x="7205472" y="850391"/>
            <a:ext cx="4986528"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Προσέγγιση 2: IBM CSUQ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(Χρηστικότητα, Ποιότητα Πληροφοριών,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Ποιότητα </a:t>
            </a:r>
            <a:r>
              <a:rPr kumimoji="0" lang="el-GR" altLang="el-GR" sz="1800" b="0" i="0" u="none" strike="noStrike" cap="none" normalizeH="0" baseline="0" err="1">
                <a:ln>
                  <a:noFill/>
                </a:ln>
                <a:solidFill>
                  <a:schemeClr val="tx1"/>
                </a:solidFill>
                <a:effectLst/>
                <a:latin typeface="Arial" panose="020B0604020202020204" pitchFamily="34" charset="0"/>
              </a:rPr>
              <a:t>Διεπαφής</a:t>
            </a:r>
            <a:r>
              <a:rPr kumimoji="0" lang="el-GR" altLang="el-GR"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a:ln>
                  <a:noFill/>
                </a:ln>
                <a:solidFill>
                  <a:schemeClr val="tx1"/>
                </a:solidFill>
                <a:effectLst/>
                <a:latin typeface="Arial" panose="020B0604020202020204" pitchFamily="34" charset="0"/>
              </a:rPr>
              <a:t>Εργασίες: Εισαγωγή περιοχής, </a:t>
            </a:r>
            <a:r>
              <a:rPr lang="el-GR" altLang="el-GR">
                <a:solidFill>
                  <a:schemeClr val="tx1"/>
                </a:solidFill>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l-GR" altLang="el-GR" sz="1800" b="0" i="0" u="none" strike="noStrike" cap="none" normalizeH="0" baseline="0">
                <a:ln>
                  <a:noFill/>
                </a:ln>
                <a:solidFill>
                  <a:schemeClr val="tx1"/>
                </a:solidFill>
                <a:effectLst/>
                <a:latin typeface="Arial" panose="020B0604020202020204" pitchFamily="34" charset="0"/>
              </a:rPr>
              <a:t>Διάγραμμα δεικτών, Διαμοιρασμός αποτελεσμάτων. </a:t>
            </a:r>
          </a:p>
          <a:p>
            <a:endParaRPr lang="el-GR"/>
          </a:p>
        </p:txBody>
      </p:sp>
    </p:spTree>
    <p:extLst>
      <p:ext uri="{BB962C8B-B14F-4D97-AF65-F5344CB8AC3E}">
        <p14:creationId xmlns:p14="http://schemas.microsoft.com/office/powerpoint/2010/main" val="139698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A8C47BF-DE87-5681-DAE2-027F8E506A22}"/>
              </a:ext>
            </a:extLst>
          </p:cNvPr>
          <p:cNvSpPr>
            <a:spLocks noGrp="1"/>
          </p:cNvSpPr>
          <p:nvPr>
            <p:ph type="title"/>
          </p:nvPr>
        </p:nvSpPr>
        <p:spPr>
          <a:xfrm>
            <a:off x="4576110" y="187807"/>
            <a:ext cx="3039779" cy="630936"/>
          </a:xfrm>
        </p:spPr>
        <p:txBody>
          <a:bodyPr>
            <a:normAutofit fontScale="90000"/>
          </a:bodyPr>
          <a:lstStyle/>
          <a:p>
            <a:r>
              <a:rPr lang="el-GR"/>
              <a:t>Αποτελέσματα</a:t>
            </a:r>
          </a:p>
        </p:txBody>
      </p:sp>
      <p:sp>
        <p:nvSpPr>
          <p:cNvPr id="3" name="Θέση περιεχομένου 2">
            <a:extLst>
              <a:ext uri="{FF2B5EF4-FFF2-40B4-BE49-F238E27FC236}">
                <a16:creationId xmlns:a16="http://schemas.microsoft.com/office/drawing/2014/main" id="{EB114C5F-8ABC-D8A8-894D-17278A2B310B}"/>
              </a:ext>
            </a:extLst>
          </p:cNvPr>
          <p:cNvSpPr>
            <a:spLocks noGrp="1"/>
          </p:cNvSpPr>
          <p:nvPr>
            <p:ph idx="1"/>
          </p:nvPr>
        </p:nvSpPr>
        <p:spPr>
          <a:xfrm>
            <a:off x="6575" y="889679"/>
            <a:ext cx="5814124" cy="781457"/>
          </a:xfrm>
        </p:spPr>
        <p:txBody>
          <a:bodyPr>
            <a:normAutofit fontScale="92500" lnSpcReduction="20000"/>
          </a:bodyPr>
          <a:lstStyle/>
          <a:p>
            <a:pPr marL="0" indent="0">
              <a:buNone/>
            </a:pPr>
            <a:r>
              <a:rPr lang="el-GR" b="1"/>
              <a:t>Αποτελέσματα 1ης μεθόδου ,Χρόνος (σε δευτερόλεπτα) που χρειάστηκε για τη διεκπεραίωση των εργασιών - Πρότυπο 9241.</a:t>
            </a:r>
          </a:p>
        </p:txBody>
      </p:sp>
      <p:pic>
        <p:nvPicPr>
          <p:cNvPr id="4" name="Εικόνα 3">
            <a:extLst>
              <a:ext uri="{FF2B5EF4-FFF2-40B4-BE49-F238E27FC236}">
                <a16:creationId xmlns:a16="http://schemas.microsoft.com/office/drawing/2014/main" id="{00A83EAD-2118-D198-DD14-2972B368E688}"/>
              </a:ext>
            </a:extLst>
          </p:cNvPr>
          <p:cNvPicPr>
            <a:picLocks noChangeAspect="1"/>
          </p:cNvPicPr>
          <p:nvPr/>
        </p:nvPicPr>
        <p:blipFill>
          <a:blip r:embed="rId2"/>
          <a:stretch>
            <a:fillRect/>
          </a:stretch>
        </p:blipFill>
        <p:spPr>
          <a:xfrm>
            <a:off x="7154403" y="1387636"/>
            <a:ext cx="4955863" cy="5407947"/>
          </a:xfrm>
          <a:prstGeom prst="rect">
            <a:avLst/>
          </a:prstGeom>
        </p:spPr>
      </p:pic>
      <p:pic>
        <p:nvPicPr>
          <p:cNvPr id="5" name="Εικόνα 4">
            <a:extLst>
              <a:ext uri="{FF2B5EF4-FFF2-40B4-BE49-F238E27FC236}">
                <a16:creationId xmlns:a16="http://schemas.microsoft.com/office/drawing/2014/main" id="{B8571473-2208-D68B-5B31-77966911B0FB}"/>
              </a:ext>
            </a:extLst>
          </p:cNvPr>
          <p:cNvPicPr>
            <a:picLocks noChangeAspect="1"/>
          </p:cNvPicPr>
          <p:nvPr/>
        </p:nvPicPr>
        <p:blipFill>
          <a:blip r:embed="rId3"/>
          <a:stretch>
            <a:fillRect/>
          </a:stretch>
        </p:blipFill>
        <p:spPr>
          <a:xfrm>
            <a:off x="6576" y="1671136"/>
            <a:ext cx="3735865" cy="2341053"/>
          </a:xfrm>
          <a:prstGeom prst="rect">
            <a:avLst/>
          </a:prstGeom>
        </p:spPr>
      </p:pic>
      <p:sp>
        <p:nvSpPr>
          <p:cNvPr id="7" name="TextBox 6">
            <a:extLst>
              <a:ext uri="{FF2B5EF4-FFF2-40B4-BE49-F238E27FC236}">
                <a16:creationId xmlns:a16="http://schemas.microsoft.com/office/drawing/2014/main" id="{322B35A8-D2DA-424F-5C44-8C5745C96F47}"/>
              </a:ext>
            </a:extLst>
          </p:cNvPr>
          <p:cNvSpPr txBox="1"/>
          <p:nvPr/>
        </p:nvSpPr>
        <p:spPr>
          <a:xfrm>
            <a:off x="6975549" y="818743"/>
            <a:ext cx="5313570" cy="923330"/>
          </a:xfrm>
          <a:prstGeom prst="rect">
            <a:avLst/>
          </a:prstGeom>
          <a:noFill/>
        </p:spPr>
        <p:txBody>
          <a:bodyPr wrap="square" rtlCol="0">
            <a:spAutoFit/>
          </a:bodyPr>
          <a:lstStyle/>
          <a:p>
            <a:r>
              <a:rPr lang="el-GR" b="1"/>
              <a:t>Αποτελέσματα 2ης μεθόδου - Ερωτηματολόγιο της IBM CSUQ.</a:t>
            </a:r>
          </a:p>
          <a:p>
            <a:endParaRPr lang="el-GR"/>
          </a:p>
        </p:txBody>
      </p:sp>
      <p:pic>
        <p:nvPicPr>
          <p:cNvPr id="8" name="Εικόνα 7" descr="Εικόνα που περιέχει κείμενο, στιγμιότυπο οθόνης, γράφημα, γραμμή&#10;&#10;Περιγραφή που δημιουργήθηκε αυτόματα">
            <a:extLst>
              <a:ext uri="{FF2B5EF4-FFF2-40B4-BE49-F238E27FC236}">
                <a16:creationId xmlns:a16="http://schemas.microsoft.com/office/drawing/2014/main" id="{5FB76B0D-ECDA-06BB-1954-6B9BC13CB858}"/>
              </a:ext>
            </a:extLst>
          </p:cNvPr>
          <p:cNvPicPr>
            <a:picLocks noChangeAspect="1"/>
          </p:cNvPicPr>
          <p:nvPr/>
        </p:nvPicPr>
        <p:blipFill>
          <a:blip r:embed="rId4"/>
          <a:stretch>
            <a:fillRect/>
          </a:stretch>
        </p:blipFill>
        <p:spPr>
          <a:xfrm>
            <a:off x="3730461" y="1591716"/>
            <a:ext cx="3266991" cy="2499894"/>
          </a:xfrm>
          <a:prstGeom prst="rect">
            <a:avLst/>
          </a:prstGeom>
        </p:spPr>
      </p:pic>
      <p:pic>
        <p:nvPicPr>
          <p:cNvPr id="9" name="Εικόνα 8">
            <a:extLst>
              <a:ext uri="{FF2B5EF4-FFF2-40B4-BE49-F238E27FC236}">
                <a16:creationId xmlns:a16="http://schemas.microsoft.com/office/drawing/2014/main" id="{DCA88EB4-8160-25FB-4C8B-25EC78791603}"/>
              </a:ext>
            </a:extLst>
          </p:cNvPr>
          <p:cNvPicPr>
            <a:picLocks noChangeAspect="1"/>
          </p:cNvPicPr>
          <p:nvPr/>
        </p:nvPicPr>
        <p:blipFill>
          <a:blip r:embed="rId5"/>
          <a:stretch>
            <a:fillRect/>
          </a:stretch>
        </p:blipFill>
        <p:spPr>
          <a:xfrm>
            <a:off x="1116995" y="4091609"/>
            <a:ext cx="5103898" cy="2744284"/>
          </a:xfrm>
          <a:prstGeom prst="rect">
            <a:avLst/>
          </a:prstGeom>
        </p:spPr>
      </p:pic>
    </p:spTree>
    <p:extLst>
      <p:ext uri="{BB962C8B-B14F-4D97-AF65-F5344CB8AC3E}">
        <p14:creationId xmlns:p14="http://schemas.microsoft.com/office/powerpoint/2010/main" val="131935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2B6690-8918-927E-334B-8F5E5DB8F20F}"/>
              </a:ext>
            </a:extLst>
          </p:cNvPr>
          <p:cNvSpPr>
            <a:spLocks noGrp="1"/>
          </p:cNvSpPr>
          <p:nvPr>
            <p:ph type="title"/>
          </p:nvPr>
        </p:nvSpPr>
        <p:spPr/>
        <p:txBody>
          <a:bodyPr/>
          <a:lstStyle/>
          <a:p>
            <a:r>
              <a:rPr lang="el-GR"/>
              <a:t> </a:t>
            </a:r>
            <a:br>
              <a:rPr lang="el-GR"/>
            </a:br>
            <a:endParaRPr lang="el-GR"/>
          </a:p>
        </p:txBody>
      </p:sp>
      <p:sp>
        <p:nvSpPr>
          <p:cNvPr id="3" name="Θέση περιεχομένου 2">
            <a:extLst>
              <a:ext uri="{FF2B5EF4-FFF2-40B4-BE49-F238E27FC236}">
                <a16:creationId xmlns:a16="http://schemas.microsoft.com/office/drawing/2014/main" id="{DD0C632B-6AA4-86D2-3A49-390193CA9F7D}"/>
              </a:ext>
            </a:extLst>
          </p:cNvPr>
          <p:cNvSpPr>
            <a:spLocks noGrp="1"/>
          </p:cNvSpPr>
          <p:nvPr>
            <p:ph idx="1"/>
          </p:nvPr>
        </p:nvSpPr>
        <p:spPr/>
        <p:txBody>
          <a:bodyPr>
            <a:normAutofit/>
          </a:bodyPr>
          <a:lstStyle/>
          <a:p>
            <a:pPr marL="0" indent="0" algn="ctr">
              <a:buNone/>
            </a:pPr>
            <a:endParaRPr lang="el-GR" sz="4800"/>
          </a:p>
          <a:p>
            <a:pPr marL="0" indent="0" algn="ctr">
              <a:buNone/>
            </a:pPr>
            <a:r>
              <a:rPr lang="el-GR" sz="4800"/>
              <a:t>Ευχαριστούμε</a:t>
            </a:r>
          </a:p>
        </p:txBody>
      </p:sp>
    </p:spTree>
    <p:extLst>
      <p:ext uri="{BB962C8B-B14F-4D97-AF65-F5344CB8AC3E}">
        <p14:creationId xmlns:p14="http://schemas.microsoft.com/office/powerpoint/2010/main" val="2428223896"/>
      </p:ext>
    </p:extLst>
  </p:cSld>
  <p:clrMapOvr>
    <a:masterClrMapping/>
  </p:clrMapOvr>
</p:sld>
</file>

<file path=ppt/theme/theme1.xml><?xml version="1.0" encoding="utf-8"?>
<a:theme xmlns:a="http://schemas.openxmlformats.org/drawingml/2006/main" name="Θρόισμα">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Ευρεία οθόνη</PresentationFormat>
  <Slides>7</Slides>
  <Notes>4</Notes>
  <HiddenSlides>0</HiddenSlides>
  <ScaleCrop>false</ScaleCrop>
  <HeadingPairs>
    <vt:vector size="4" baseType="variant">
      <vt:variant>
        <vt:lpstr>Θέμα</vt:lpstr>
      </vt:variant>
      <vt:variant>
        <vt:i4>1</vt:i4>
      </vt:variant>
      <vt:variant>
        <vt:lpstr>Τίτλοι διαφανειών</vt:lpstr>
      </vt:variant>
      <vt:variant>
        <vt:i4>7</vt:i4>
      </vt:variant>
    </vt:vector>
  </HeadingPairs>
  <TitlesOfParts>
    <vt:vector size="8" baseType="lpstr">
      <vt:lpstr>Θρόισμα</vt:lpstr>
      <vt:lpstr>Παρουσίαση Προόδου - Λειτουργική Εφαρμογή - Μέθοδος Αξιολόγησης - Αρχικά Αποτελέσματα</vt:lpstr>
      <vt:lpstr>Περιγραφή &amp; λειτουργίες εφαρμογής για την ατμοσφαιρική μόλυνση</vt:lpstr>
      <vt:lpstr>Παραδείγματα χρήσης ανά περίπτωση  </vt:lpstr>
      <vt:lpstr>Παραδείγματα χρήσης ανά περίπτωση</vt:lpstr>
      <vt:lpstr>Μέθοδος αξιολόγησης</vt:lpstr>
      <vt:lpstr>Αποτελέσματα</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εφαρμογής για την ατμοσφαιρική μόλυνση ,μέθοδος αξιολόγησης &amp; αποτελέσματα.</dc:title>
  <dc:creator>ΑΛΤΑΝΟΠΟΥΛΟΣ ΙΩΑΝΝΗΣ</dc:creator>
  <cp:revision>2</cp:revision>
  <dcterms:created xsi:type="dcterms:W3CDTF">2024-01-17T05:49:33Z</dcterms:created>
  <dcterms:modified xsi:type="dcterms:W3CDTF">2024-01-20T09:19:18Z</dcterms:modified>
</cp:coreProperties>
</file>